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custDataLst>
    <p:tags r:id="rId7"/>
  </p:custDataLst>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383" autoAdjust="0"/>
  </p:normalViewPr>
  <p:slideViewPr>
    <p:cSldViewPr snapToGrid="0" snapToObjects="1" showGuides="1">
      <p:cViewPr varScale="1">
        <p:scale>
          <a:sx n="10" d="100"/>
          <a:sy n="10" d="100"/>
        </p:scale>
        <p:origin x="666" y="12"/>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2/9/2020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Enter your text here</a:t>
            </a:r>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oleObject" Target="../embeddings/oleObject3.bin"/><Relationship Id="rId18" Type="http://schemas.openxmlformats.org/officeDocument/2006/relationships/hyperlink" Target="http://www.facebook.com/pages/PosterPresentationscom/217914411419?v=app_4949752878&amp;ref=ts" TargetMode="External"/><Relationship Id="rId3" Type="http://schemas.openxmlformats.org/officeDocument/2006/relationships/theme" Target="../theme/theme1.xml"/><Relationship Id="rId7" Type="http://schemas.openxmlformats.org/officeDocument/2006/relationships/image" Target="../media/image7.png"/><Relationship Id="rId12" Type="http://schemas.openxmlformats.org/officeDocument/2006/relationships/image" Target="../media/image2.wmf"/><Relationship Id="rId17" Type="http://schemas.openxmlformats.org/officeDocument/2006/relationships/image" Target="../media/image4.wmf"/><Relationship Id="rId2" Type="http://schemas.openxmlformats.org/officeDocument/2006/relationships/slideLayout" Target="../slideLayouts/slideLayout2.xml"/><Relationship Id="rId16" Type="http://schemas.openxmlformats.org/officeDocument/2006/relationships/oleObject" Target="../embeddings/oleObject4.bin"/><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oleObject" Target="../embeddings/oleObject2.bin"/><Relationship Id="rId5" Type="http://schemas.openxmlformats.org/officeDocument/2006/relationships/image" Target="../media/image5.png"/><Relationship Id="rId15" Type="http://schemas.openxmlformats.org/officeDocument/2006/relationships/image" Target="../media/image9.png"/><Relationship Id="rId10" Type="http://schemas.openxmlformats.org/officeDocument/2006/relationships/image" Target="../media/image1.wmf"/><Relationship Id="rId19" Type="http://schemas.openxmlformats.org/officeDocument/2006/relationships/image" Target="../media/image10.jpeg"/><Relationship Id="rId4" Type="http://schemas.openxmlformats.org/officeDocument/2006/relationships/vmlDrawing" Target="../drawings/vmlDrawing1.vml"/><Relationship Id="rId9" Type="http://schemas.openxmlformats.org/officeDocument/2006/relationships/oleObject" Target="../embeddings/oleObject1.bin"/><Relationship Id="rId14" Type="http://schemas.openxmlformats.org/officeDocument/2006/relationships/image" Target="../media/image3.wmf"/></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6.png"/><Relationship Id="rId18" Type="http://schemas.openxmlformats.org/officeDocument/2006/relationships/oleObject" Target="../embeddings/oleObject8.bin"/><Relationship Id="rId3" Type="http://schemas.openxmlformats.org/officeDocument/2006/relationships/theme" Target="../theme/theme2.xml"/><Relationship Id="rId7" Type="http://schemas.openxmlformats.org/officeDocument/2006/relationships/image" Target="../media/image9.png"/><Relationship Id="rId12" Type="http://schemas.openxmlformats.org/officeDocument/2006/relationships/image" Target="../media/image5.png"/><Relationship Id="rId17" Type="http://schemas.openxmlformats.org/officeDocument/2006/relationships/image" Target="../media/image1.wmf"/><Relationship Id="rId2" Type="http://schemas.openxmlformats.org/officeDocument/2006/relationships/slideLayout" Target="../slideLayouts/slideLayout4.xml"/><Relationship Id="rId16" Type="http://schemas.openxmlformats.org/officeDocument/2006/relationships/oleObject" Target="../embeddings/oleObject7.bin"/><Relationship Id="rId1" Type="http://schemas.openxmlformats.org/officeDocument/2006/relationships/slideLayout" Target="../slideLayouts/slideLayout3.xml"/><Relationship Id="rId6" Type="http://schemas.openxmlformats.org/officeDocument/2006/relationships/image" Target="../media/image3.wmf"/><Relationship Id="rId11" Type="http://schemas.openxmlformats.org/officeDocument/2006/relationships/image" Target="../media/image10.jpeg"/><Relationship Id="rId5" Type="http://schemas.openxmlformats.org/officeDocument/2006/relationships/oleObject" Target="../embeddings/oleObject5.bin"/><Relationship Id="rId15" Type="http://schemas.openxmlformats.org/officeDocument/2006/relationships/image" Target="../media/image8.png"/><Relationship Id="rId10" Type="http://schemas.openxmlformats.org/officeDocument/2006/relationships/hyperlink" Target="http://www.facebook.com/pages/PosterPresentationscom/217914411419?v=app_4949752878&amp;ref=ts" TargetMode="External"/><Relationship Id="rId19" Type="http://schemas.openxmlformats.org/officeDocument/2006/relationships/image" Target="../media/image2.wmf"/><Relationship Id="rId4" Type="http://schemas.openxmlformats.org/officeDocument/2006/relationships/vmlDrawing" Target="../drawings/vmlDrawing2.vml"/><Relationship Id="rId9" Type="http://schemas.openxmlformats.org/officeDocument/2006/relationships/image" Target="../media/image4.wmf"/><Relationship Id="rId14" Type="http://schemas.openxmlformats.org/officeDocument/2006/relationships/image" Target="../media/image7.png"/></Relationships>
</file>

<file path=ppt/slideMasters/_rels/slideMaster3.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6.png"/><Relationship Id="rId18" Type="http://schemas.openxmlformats.org/officeDocument/2006/relationships/oleObject" Target="../embeddings/oleObject12.bin"/><Relationship Id="rId3" Type="http://schemas.openxmlformats.org/officeDocument/2006/relationships/theme" Target="../theme/theme3.xml"/><Relationship Id="rId7" Type="http://schemas.openxmlformats.org/officeDocument/2006/relationships/image" Target="../media/image9.png"/><Relationship Id="rId12" Type="http://schemas.openxmlformats.org/officeDocument/2006/relationships/image" Target="../media/image5.png"/><Relationship Id="rId17" Type="http://schemas.openxmlformats.org/officeDocument/2006/relationships/image" Target="../media/image1.wmf"/><Relationship Id="rId2" Type="http://schemas.openxmlformats.org/officeDocument/2006/relationships/slideLayout" Target="../slideLayouts/slideLayout6.xml"/><Relationship Id="rId16" Type="http://schemas.openxmlformats.org/officeDocument/2006/relationships/oleObject" Target="../embeddings/oleObject11.bin"/><Relationship Id="rId1" Type="http://schemas.openxmlformats.org/officeDocument/2006/relationships/slideLayout" Target="../slideLayouts/slideLayout5.xml"/><Relationship Id="rId6" Type="http://schemas.openxmlformats.org/officeDocument/2006/relationships/image" Target="../media/image3.wmf"/><Relationship Id="rId11" Type="http://schemas.openxmlformats.org/officeDocument/2006/relationships/image" Target="../media/image10.jpeg"/><Relationship Id="rId5" Type="http://schemas.openxmlformats.org/officeDocument/2006/relationships/oleObject" Target="../embeddings/oleObject9.bin"/><Relationship Id="rId15" Type="http://schemas.openxmlformats.org/officeDocument/2006/relationships/image" Target="../media/image8.png"/><Relationship Id="rId10" Type="http://schemas.openxmlformats.org/officeDocument/2006/relationships/hyperlink" Target="http://www.facebook.com/pages/PosterPresentationscom/217914411419?v=app_4949752878&amp;ref=ts" TargetMode="External"/><Relationship Id="rId19" Type="http://schemas.openxmlformats.org/officeDocument/2006/relationships/image" Target="../media/image2.wmf"/><Relationship Id="rId4" Type="http://schemas.openxmlformats.org/officeDocument/2006/relationships/vmlDrawing" Target="../drawings/vmlDrawing3.vml"/><Relationship Id="rId9" Type="http://schemas.openxmlformats.org/officeDocument/2006/relationships/image" Target="../media/image4.wmf"/><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solidFill>
              <a:schemeClr val="accent5">
                <a:lumMod val="50000"/>
              </a:schemeClr>
            </a:solid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922338"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7692"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253046"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2918400"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5"/>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6"/>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7"/>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7"/>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8"/>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94" name="Image" r:id="rId9" imgW="1828440" imgH="1117440" progId="Photoshop.Image.13">
                      <p:embed/>
                    </p:oleObj>
                  </mc:Choice>
                  <mc:Fallback>
                    <p:oleObj name="Image" r:id="rId9" imgW="1828440" imgH="1117440" progId="Photoshop.Image.13">
                      <p:embed/>
                      <p:pic>
                        <p:nvPicPr>
                          <p:cNvPr id="0" name=""/>
                          <p:cNvPicPr/>
                          <p:nvPr/>
                        </p:nvPicPr>
                        <p:blipFill>
                          <a:blip r:embed="rId10"/>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95" name="Image" r:id="rId11" imgW="1828440" imgH="1117440" progId="Photoshop.Image.13">
                      <p:embed/>
                    </p:oleObj>
                  </mc:Choice>
                  <mc:Fallback>
                    <p:oleObj name="Image" r:id="rId11" imgW="1828440" imgH="1117440" progId="Photoshop.Image.13">
                      <p:embed/>
                      <p:pic>
                        <p:nvPicPr>
                          <p:cNvPr id="0" name=""/>
                          <p:cNvPicPr/>
                          <p:nvPr/>
                        </p:nvPicPr>
                        <p:blipFill>
                          <a:blip r:embed="rId12"/>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96" name="Image" r:id="rId13" imgW="4571280" imgH="1688760" progId="Photoshop.Image.13">
                    <p:embed/>
                  </p:oleObj>
                </mc:Choice>
                <mc:Fallback>
                  <p:oleObj name="Image" r:id="rId13" imgW="4571280" imgH="1688760" progId="Photoshop.Image.13">
                    <p:embed/>
                    <p:pic>
                      <p:nvPicPr>
                        <p:cNvPr id="0" name=""/>
                        <p:cNvPicPr/>
                        <p:nvPr/>
                      </p:nvPicPr>
                      <p:blipFill>
                        <a:blip r:embed="rId14"/>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5"/>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97" name="Image" r:id="rId16" imgW="1574280" imgH="1053720" progId="Photoshop.Image.13">
                    <p:embed/>
                  </p:oleObj>
                </mc:Choice>
                <mc:Fallback>
                  <p:oleObj name="Image" r:id="rId16" imgW="1574280" imgH="1053720" progId="Photoshop.Image.13">
                    <p:embed/>
                    <p:pic>
                      <p:nvPicPr>
                        <p:cNvPr id="0" name=""/>
                        <p:cNvPicPr/>
                        <p:nvPr/>
                      </p:nvPicPr>
                      <p:blipFill>
                        <a:blip r:embed="rId17"/>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8"/>
              </p:cNvPr>
              <p:cNvPicPr>
                <a:picLocks noChangeAspect="1" noChangeArrowheads="1"/>
              </p:cNvPicPr>
              <p:nvPr userDrawn="1"/>
            </p:nvPicPr>
            <p:blipFill>
              <a:blip r:embed="rId19"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2013</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 id="2147483671" r:id="rId2"/>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18" name="Image" r:id="rId5" imgW="4571280" imgH="1688760" progId="Photoshop.Image.13">
                    <p:embed/>
                  </p:oleObj>
                </mc:Choice>
                <mc:Fallback>
                  <p:oleObj name="Image" r:id="rId5" imgW="4571280" imgH="1688760" progId="Photoshop.Image.13">
                    <p:embed/>
                    <p:pic>
                      <p:nvPicPr>
                        <p:cNvPr id="0" name=""/>
                        <p:cNvPicPr/>
                        <p:nvPr/>
                      </p:nvPicPr>
                      <p:blipFill>
                        <a:blip r:embed="rId6"/>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7"/>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19" name="Image" r:id="rId8" imgW="1574280" imgH="1053720" progId="Photoshop.Image.13">
                    <p:embed/>
                  </p:oleObj>
                </mc:Choice>
                <mc:Fallback>
                  <p:oleObj name="Image" r:id="rId8" imgW="1574280" imgH="1053720" progId="Photoshop.Image.13">
                    <p:embed/>
                    <p:pic>
                      <p:nvPicPr>
                        <p:cNvPr id="0" name=""/>
                        <p:cNvPicPr/>
                        <p:nvPr/>
                      </p:nvPicPr>
                      <p:blipFill>
                        <a:blip r:embed="rId9"/>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10"/>
              </p:cNvPr>
              <p:cNvPicPr>
                <a:picLocks noChangeAspect="1" noChangeArrowheads="1"/>
              </p:cNvPicPr>
              <p:nvPr userDrawn="1"/>
            </p:nvPicPr>
            <p:blipFill>
              <a:blip r:embed="rId11"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2013</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2"/>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3"/>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4"/>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4"/>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5"/>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20" name="Image" r:id="rId16" imgW="1828440" imgH="1117440" progId="Photoshop.Image.13">
                      <p:embed/>
                    </p:oleObj>
                  </mc:Choice>
                  <mc:Fallback>
                    <p:oleObj name="Image" r:id="rId16" imgW="1828440" imgH="1117440" progId="Photoshop.Image.13">
                      <p:embed/>
                      <p:pic>
                        <p:nvPicPr>
                          <p:cNvPr id="0" name=""/>
                          <p:cNvPicPr/>
                          <p:nvPr/>
                        </p:nvPicPr>
                        <p:blipFill>
                          <a:blip r:embed="rId17"/>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21" name="Image" r:id="rId18" imgW="1828440" imgH="1117440" progId="Photoshop.Image.13">
                      <p:embed/>
                    </p:oleObj>
                  </mc:Choice>
                  <mc:Fallback>
                    <p:oleObj name="Image" r:id="rId18" imgW="1828440" imgH="1117440" progId="Photoshop.Image.13">
                      <p:embed/>
                      <p:pic>
                        <p:nvPicPr>
                          <p:cNvPr id="0" name=""/>
                          <p:cNvPicPr/>
                          <p:nvPr/>
                        </p:nvPicPr>
                        <p:blipFill>
                          <a:blip r:embed="rId19"/>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spTree>
  </p:cSld>
  <p:clrMap bg1="lt1" tx1="dk1" bg2="lt2" tx2="dk2" accent1="accent1" accent2="accent2" accent3="accent3" accent4="accent4" accent5="accent5" accent6="accent6" hlink="hlink" folHlink="folHlink"/>
  <p:sldLayoutIdLst>
    <p:sldLayoutId id="2147483658" r:id="rId1"/>
    <p:sldLayoutId id="2147483672" r:id="rId2"/>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484177"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42" name="Image" r:id="rId5" imgW="4571280" imgH="1688760" progId="Photoshop.Image.13">
                    <p:embed/>
                  </p:oleObj>
                </mc:Choice>
                <mc:Fallback>
                  <p:oleObj name="Image" r:id="rId5" imgW="4571280" imgH="1688760" progId="Photoshop.Image.13">
                    <p:embed/>
                    <p:pic>
                      <p:nvPicPr>
                        <p:cNvPr id="0" name=""/>
                        <p:cNvPicPr/>
                        <p:nvPr/>
                      </p:nvPicPr>
                      <p:blipFill>
                        <a:blip r:embed="rId6"/>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7"/>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43" name="Image" r:id="rId8" imgW="1574280" imgH="1053720" progId="Photoshop.Image.13">
                    <p:embed/>
                  </p:oleObj>
                </mc:Choice>
                <mc:Fallback>
                  <p:oleObj name="Image" r:id="rId8" imgW="1574280" imgH="1053720" progId="Photoshop.Image.13">
                    <p:embed/>
                    <p:pic>
                      <p:nvPicPr>
                        <p:cNvPr id="0" name=""/>
                        <p:cNvPicPr/>
                        <p:nvPr/>
                      </p:nvPicPr>
                      <p:blipFill>
                        <a:blip r:embed="rId9"/>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10"/>
              </p:cNvPr>
              <p:cNvPicPr>
                <a:picLocks noChangeAspect="1" noChangeArrowheads="1"/>
              </p:cNvPicPr>
              <p:nvPr userDrawn="1"/>
            </p:nvPicPr>
            <p:blipFill>
              <a:blip r:embed="rId11"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2013</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2"/>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3"/>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4"/>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4"/>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5"/>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44" name="Image" r:id="rId16" imgW="1828440" imgH="1117440" progId="Photoshop.Image.13">
                      <p:embed/>
                    </p:oleObj>
                  </mc:Choice>
                  <mc:Fallback>
                    <p:oleObj name="Image" r:id="rId16" imgW="1828440" imgH="1117440" progId="Photoshop.Image.13">
                      <p:embed/>
                      <p:pic>
                        <p:nvPicPr>
                          <p:cNvPr id="0" name=""/>
                          <p:cNvPicPr/>
                          <p:nvPr/>
                        </p:nvPicPr>
                        <p:blipFill>
                          <a:blip r:embed="rId17"/>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45" name="Image" r:id="rId18" imgW="1828440" imgH="1117440" progId="Photoshop.Image.13">
                      <p:embed/>
                    </p:oleObj>
                  </mc:Choice>
                  <mc:Fallback>
                    <p:oleObj name="Image" r:id="rId18" imgW="1828440" imgH="1117440" progId="Photoshop.Image.13">
                      <p:embed/>
                      <p:pic>
                        <p:nvPicPr>
                          <p:cNvPr id="0" name=""/>
                          <p:cNvPicPr/>
                          <p:nvPr/>
                        </p:nvPicPr>
                        <p:blipFill>
                          <a:blip r:embed="rId19"/>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spTree>
  </p:cSld>
  <p:clrMap bg1="lt1" tx1="dk1" bg2="lt2" tx2="dk2" accent1="accent1" accent2="accent2" accent3="accent3" accent4="accent4" accent5="accent5" accent6="accent6" hlink="hlink" folHlink="folHlink"/>
  <p:sldLayoutIdLst>
    <p:sldLayoutId id="2147483654" r:id="rId1"/>
    <p:sldLayoutId id="2147483673" r:id="rId2"/>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p:txBody>
          <a:bodyPr/>
          <a:lstStyle/>
          <a:p>
            <a:r>
              <a:rPr lang="en-US" dirty="0"/>
              <a:t>Patient presents with these symptoms</a:t>
            </a:r>
          </a:p>
        </p:txBody>
      </p:sp>
      <p:sp>
        <p:nvSpPr>
          <p:cNvPr id="450" name="Text Placeholder 449"/>
          <p:cNvSpPr>
            <a:spLocks noGrp="1"/>
          </p:cNvSpPr>
          <p:nvPr>
            <p:ph type="body" sz="quarter" idx="11"/>
          </p:nvPr>
        </p:nvSpPr>
        <p:spPr/>
        <p:txBody>
          <a:bodyPr/>
          <a:lstStyle/>
          <a:p>
            <a:r>
              <a:rPr lang="en-US" cap="all" dirty="0"/>
              <a:t>Patient Symptoms</a:t>
            </a:r>
          </a:p>
        </p:txBody>
      </p:sp>
      <p:sp>
        <p:nvSpPr>
          <p:cNvPr id="453" name="Text Placeholder 452"/>
          <p:cNvSpPr>
            <a:spLocks noGrp="1"/>
          </p:cNvSpPr>
          <p:nvPr>
            <p:ph type="body" sz="quarter" idx="20"/>
          </p:nvPr>
        </p:nvSpPr>
        <p:spPr>
          <a:xfrm>
            <a:off x="922339" y="9577451"/>
            <a:ext cx="10050462" cy="754045"/>
          </a:xfrm>
        </p:spPr>
        <p:txBody>
          <a:bodyPr/>
          <a:lstStyle/>
          <a:p>
            <a:r>
              <a:rPr lang="en-US" cap="all" dirty="0"/>
              <a:t>History and Physical</a:t>
            </a:r>
          </a:p>
        </p:txBody>
      </p:sp>
      <p:sp>
        <p:nvSpPr>
          <p:cNvPr id="454" name="Text Placeholder 453"/>
          <p:cNvSpPr>
            <a:spLocks noGrp="1"/>
          </p:cNvSpPr>
          <p:nvPr>
            <p:ph type="body" sz="quarter" idx="21"/>
          </p:nvPr>
        </p:nvSpPr>
        <p:spPr>
          <a:xfrm>
            <a:off x="11587165" y="6378481"/>
            <a:ext cx="10048874" cy="3539408"/>
          </a:xfrm>
        </p:spPr>
        <p:txBody>
          <a:bodyPr/>
          <a:lstStyle/>
          <a:p>
            <a:r>
              <a:rPr lang="en-US" dirty="0"/>
              <a:t>Insert images here</a:t>
            </a:r>
          </a:p>
          <a:p>
            <a:r>
              <a:rPr lang="en-US" dirty="0"/>
              <a:t>Brief description of the procedure (e.g. how it was done, notable complicating factors)</a:t>
            </a:r>
          </a:p>
          <a:p>
            <a:r>
              <a:rPr lang="en-US" dirty="0"/>
              <a:t>Preliminary observations and final diagnosis made by radiologists.</a:t>
            </a:r>
          </a:p>
          <a:p>
            <a:endParaRPr lang="en-US" dirty="0"/>
          </a:p>
          <a:p>
            <a:r>
              <a:rPr lang="en-US" dirty="0"/>
              <a:t> </a:t>
            </a:r>
          </a:p>
          <a:p>
            <a:endParaRPr lang="en-US" dirty="0"/>
          </a:p>
        </p:txBody>
      </p:sp>
      <p:sp>
        <p:nvSpPr>
          <p:cNvPr id="455" name="Text Placeholder 454"/>
          <p:cNvSpPr>
            <a:spLocks noGrp="1"/>
          </p:cNvSpPr>
          <p:nvPr>
            <p:ph type="body" sz="quarter" idx="22"/>
          </p:nvPr>
        </p:nvSpPr>
        <p:spPr/>
        <p:txBody>
          <a:bodyPr/>
          <a:lstStyle/>
          <a:p>
            <a:r>
              <a:rPr lang="en-US" cap="all" dirty="0"/>
              <a:t>Images and Image Observation</a:t>
            </a:r>
          </a:p>
        </p:txBody>
      </p:sp>
      <p:sp>
        <p:nvSpPr>
          <p:cNvPr id="456" name="Text Placeholder 455"/>
          <p:cNvSpPr>
            <a:spLocks noGrp="1"/>
          </p:cNvSpPr>
          <p:nvPr>
            <p:ph type="body" sz="quarter" idx="23"/>
          </p:nvPr>
        </p:nvSpPr>
        <p:spPr>
          <a:xfrm>
            <a:off x="22258339" y="6378481"/>
            <a:ext cx="10048874" cy="5847732"/>
          </a:xfrm>
        </p:spPr>
        <p:txBody>
          <a:bodyPr/>
          <a:lstStyle/>
          <a:p>
            <a:r>
              <a:rPr lang="en-US" dirty="0"/>
              <a:t>Etiology  and epidemiology of disease or injury</a:t>
            </a:r>
          </a:p>
          <a:p>
            <a:r>
              <a:rPr lang="en-US" dirty="0"/>
              <a:t>Description of pathology</a:t>
            </a:r>
          </a:p>
          <a:p>
            <a:r>
              <a:rPr lang="en-US" dirty="0"/>
              <a:t>Characteristics of pathology</a:t>
            </a:r>
          </a:p>
          <a:p>
            <a:r>
              <a:rPr lang="en-US" dirty="0"/>
              <a:t>Causes of pathology</a:t>
            </a:r>
          </a:p>
          <a:p>
            <a:r>
              <a:rPr lang="en-US" dirty="0"/>
              <a:t>Is this pathology known by any other names?</a:t>
            </a:r>
          </a:p>
          <a:p>
            <a:r>
              <a:rPr lang="en-US" dirty="0"/>
              <a:t>Does this pathology affect normal physiology</a:t>
            </a:r>
          </a:p>
          <a:p>
            <a:r>
              <a:rPr lang="en-US" dirty="0"/>
              <a:t>Prevalence/ Incidence rate</a:t>
            </a:r>
          </a:p>
          <a:p>
            <a:r>
              <a:rPr lang="en-US" dirty="0"/>
              <a:t>Are any particular groups of people more susceptible to this pathology?</a:t>
            </a:r>
          </a:p>
          <a:p>
            <a:r>
              <a:rPr lang="en-US" dirty="0"/>
              <a:t>How is this pathology treated (medication, interventional procedures, surgeries, etc.)</a:t>
            </a:r>
          </a:p>
          <a:p>
            <a:r>
              <a:rPr lang="en-US" dirty="0"/>
              <a:t>What is done for a patient with this pathology</a:t>
            </a:r>
          </a:p>
          <a:p>
            <a:endParaRPr lang="en-US" dirty="0"/>
          </a:p>
        </p:txBody>
      </p:sp>
      <p:sp>
        <p:nvSpPr>
          <p:cNvPr id="457" name="Text Placeholder 456"/>
          <p:cNvSpPr>
            <a:spLocks noGrp="1"/>
          </p:cNvSpPr>
          <p:nvPr>
            <p:ph type="body" sz="quarter" idx="24"/>
          </p:nvPr>
        </p:nvSpPr>
        <p:spPr/>
        <p:txBody>
          <a:bodyPr/>
          <a:lstStyle/>
          <a:p>
            <a:r>
              <a:rPr lang="en-US" cap="all" dirty="0"/>
              <a:t>Pathology</a:t>
            </a:r>
          </a:p>
        </p:txBody>
      </p:sp>
      <p:sp>
        <p:nvSpPr>
          <p:cNvPr id="458" name="Text Placeholder 457"/>
          <p:cNvSpPr>
            <a:spLocks noGrp="1"/>
          </p:cNvSpPr>
          <p:nvPr>
            <p:ph type="body" sz="quarter" idx="25"/>
          </p:nvPr>
        </p:nvSpPr>
        <p:spPr/>
        <p:txBody>
          <a:bodyPr/>
          <a:lstStyle/>
          <a:p>
            <a:r>
              <a:rPr lang="en-US" cap="all" dirty="0"/>
              <a:t>Prognosis or Patient Outcomes</a:t>
            </a:r>
          </a:p>
        </p:txBody>
      </p:sp>
      <p:sp>
        <p:nvSpPr>
          <p:cNvPr id="459" name="Text Placeholder 458"/>
          <p:cNvSpPr>
            <a:spLocks noGrp="1"/>
          </p:cNvSpPr>
          <p:nvPr>
            <p:ph type="body" sz="quarter" idx="26"/>
          </p:nvPr>
        </p:nvSpPr>
        <p:spPr>
          <a:xfrm>
            <a:off x="32914027" y="6378481"/>
            <a:ext cx="10047018" cy="1692749"/>
          </a:xfrm>
        </p:spPr>
        <p:txBody>
          <a:bodyPr/>
          <a:lstStyle/>
          <a:p>
            <a:r>
              <a:rPr lang="en-US" dirty="0"/>
              <a:t>Prognosis with and without treatment (</a:t>
            </a:r>
            <a:r>
              <a:rPr lang="en-US" dirty="0" err="1"/>
              <a:t>morbity</a:t>
            </a:r>
            <a:r>
              <a:rPr lang="en-US" dirty="0"/>
              <a:t>/mortality)</a:t>
            </a:r>
            <a:br>
              <a:rPr lang="en-US" dirty="0"/>
            </a:br>
            <a:r>
              <a:rPr lang="en-US" dirty="0"/>
              <a:t>Patient care issues that arose and how they were addressed.</a:t>
            </a:r>
          </a:p>
          <a:p>
            <a:r>
              <a:rPr lang="en-US" dirty="0"/>
              <a:t>Patient outcomes of procedure or treatment of pathology (if known) </a:t>
            </a:r>
          </a:p>
        </p:txBody>
      </p:sp>
      <p:sp>
        <p:nvSpPr>
          <p:cNvPr id="460" name="Text Placeholder 459"/>
          <p:cNvSpPr>
            <a:spLocks noGrp="1"/>
          </p:cNvSpPr>
          <p:nvPr>
            <p:ph type="body" sz="quarter" idx="27"/>
          </p:nvPr>
        </p:nvSpPr>
        <p:spPr>
          <a:xfrm>
            <a:off x="32908052" y="18955481"/>
            <a:ext cx="10047018" cy="754045"/>
          </a:xfrm>
        </p:spPr>
        <p:txBody>
          <a:bodyPr/>
          <a:lstStyle/>
          <a:p>
            <a:r>
              <a:rPr lang="en-US" cap="all" dirty="0"/>
              <a:t>References</a:t>
            </a:r>
          </a:p>
        </p:txBody>
      </p:sp>
      <p:sp>
        <p:nvSpPr>
          <p:cNvPr id="461" name="Text Placeholder 460"/>
          <p:cNvSpPr>
            <a:spLocks noGrp="1"/>
          </p:cNvSpPr>
          <p:nvPr>
            <p:ph type="body" sz="quarter" idx="28"/>
          </p:nvPr>
        </p:nvSpPr>
        <p:spPr>
          <a:xfrm>
            <a:off x="32914027" y="19709526"/>
            <a:ext cx="10052050" cy="846363"/>
          </a:xfrm>
        </p:spPr>
        <p:txBody>
          <a:bodyPr/>
          <a:lstStyle/>
          <a:p>
            <a:r>
              <a:rPr lang="en-US" dirty="0"/>
              <a:t>APA format</a:t>
            </a:r>
          </a:p>
        </p:txBody>
      </p:sp>
      <p:sp>
        <p:nvSpPr>
          <p:cNvPr id="464" name="Text Placeholder 463"/>
          <p:cNvSpPr>
            <a:spLocks noGrp="1"/>
          </p:cNvSpPr>
          <p:nvPr>
            <p:ph type="body" sz="quarter" idx="96"/>
          </p:nvPr>
        </p:nvSpPr>
        <p:spPr>
          <a:xfrm>
            <a:off x="940375" y="10431931"/>
            <a:ext cx="10056813" cy="2693023"/>
          </a:xfrm>
        </p:spPr>
        <p:txBody>
          <a:bodyPr/>
          <a:lstStyle/>
          <a:p>
            <a:r>
              <a:rPr lang="en-US" dirty="0"/>
              <a:t>* Indications and reason for procedures;</a:t>
            </a:r>
          </a:p>
          <a:p>
            <a:r>
              <a:rPr lang="en-US" dirty="0"/>
              <a:t> Patient history; </a:t>
            </a:r>
          </a:p>
          <a:p>
            <a:endParaRPr lang="en-US" dirty="0"/>
          </a:p>
          <a:p>
            <a:r>
              <a:rPr lang="en-US" dirty="0"/>
              <a:t> </a:t>
            </a:r>
          </a:p>
          <a:p>
            <a:endParaRPr lang="en-US" dirty="0"/>
          </a:p>
        </p:txBody>
      </p:sp>
      <p:sp>
        <p:nvSpPr>
          <p:cNvPr id="466" name="Text Placeholder 465"/>
          <p:cNvSpPr>
            <a:spLocks noGrp="1"/>
          </p:cNvSpPr>
          <p:nvPr>
            <p:ph type="body" sz="quarter" idx="150"/>
          </p:nvPr>
        </p:nvSpPr>
        <p:spPr/>
        <p:txBody>
          <a:bodyPr>
            <a:normAutofit/>
          </a:bodyPr>
          <a:lstStyle/>
          <a:p>
            <a:r>
              <a:rPr lang="en-US" dirty="0"/>
              <a:t>Do not put Author or Affiliations</a:t>
            </a:r>
          </a:p>
        </p:txBody>
      </p:sp>
      <p:sp>
        <p:nvSpPr>
          <p:cNvPr id="467" name="Text Placeholder 466"/>
          <p:cNvSpPr>
            <a:spLocks noGrp="1"/>
          </p:cNvSpPr>
          <p:nvPr>
            <p:ph type="body" sz="quarter" idx="151"/>
          </p:nvPr>
        </p:nvSpPr>
        <p:spPr/>
        <p:txBody>
          <a:bodyPr>
            <a:normAutofit fontScale="92500" lnSpcReduction="10000"/>
          </a:bodyPr>
          <a:lstStyle/>
          <a:p>
            <a:r>
              <a:rPr lang="en-US" dirty="0"/>
              <a:t>Title</a:t>
            </a:r>
          </a:p>
        </p:txBody>
      </p:sp>
      <p:sp>
        <p:nvSpPr>
          <p:cNvPr id="20" name="Text Placeholder 452"/>
          <p:cNvSpPr txBox="1">
            <a:spLocks/>
          </p:cNvSpPr>
          <p:nvPr/>
        </p:nvSpPr>
        <p:spPr>
          <a:xfrm>
            <a:off x="904188" y="25017685"/>
            <a:ext cx="10050462" cy="1323431"/>
          </a:xfrm>
          <a:prstGeom prst="rect">
            <a:avLst/>
          </a:prstGeom>
          <a:noFill/>
        </p:spPr>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cap="all" dirty="0"/>
              <a:t>Imaging  Studies or other Diagnostic Procedures</a:t>
            </a:r>
          </a:p>
        </p:txBody>
      </p:sp>
      <p:sp>
        <p:nvSpPr>
          <p:cNvPr id="21" name="Text Placeholder 463"/>
          <p:cNvSpPr txBox="1">
            <a:spLocks/>
          </p:cNvSpPr>
          <p:nvPr/>
        </p:nvSpPr>
        <p:spPr>
          <a:xfrm>
            <a:off x="940375" y="26422763"/>
            <a:ext cx="10056813" cy="2231358"/>
          </a:xfrm>
          <a:prstGeom prst="rect">
            <a:avLst/>
          </a:prstGeom>
        </p:spPr>
        <p:txBody>
          <a:bodyPr wrap="square" lIns="228589" tIns="228589" rIns="228589" bIns="228589">
            <a:spAutoFit/>
          </a:bodyPr>
          <a:lstStyle>
            <a:lvl1pPr marL="0" indent="0" algn="l" defTabSz="4388900" rtl="0" eaLnBrk="1" latinLnBrk="0" hangingPunct="1">
              <a:spcBef>
                <a:spcPct val="20000"/>
              </a:spcBef>
              <a:buFont typeface="Arial" pitchFamily="34" charset="0"/>
              <a:buNone/>
              <a:defRPr sz="25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dirty="0"/>
              <a:t>Results of any prior imaging studies as appropriate.</a:t>
            </a:r>
          </a:p>
          <a:p>
            <a:r>
              <a:rPr lang="en-US" dirty="0"/>
              <a:t>What exams or lab work should be done?</a:t>
            </a:r>
          </a:p>
          <a:p>
            <a:r>
              <a:rPr lang="en-US" dirty="0"/>
              <a:t> </a:t>
            </a:r>
          </a:p>
          <a:p>
            <a:endParaRPr lang="en-US" dirty="0"/>
          </a:p>
        </p:txBody>
      </p:sp>
      <p:sp>
        <p:nvSpPr>
          <p:cNvPr id="18" name="Text Placeholder 459"/>
          <p:cNvSpPr>
            <a:spLocks noGrp="1"/>
          </p:cNvSpPr>
          <p:nvPr>
            <p:ph type="body" sz="quarter" idx="27"/>
          </p:nvPr>
        </p:nvSpPr>
        <p:spPr>
          <a:xfrm>
            <a:off x="32919059" y="28922429"/>
            <a:ext cx="10047018" cy="754045"/>
          </a:xfrm>
        </p:spPr>
        <p:txBody>
          <a:bodyPr/>
          <a:lstStyle/>
          <a:p>
            <a:r>
              <a:rPr lang="en-US" cap="all" dirty="0"/>
              <a:t>Contact information and Affiliations</a:t>
            </a:r>
          </a:p>
        </p:txBody>
      </p:sp>
      <p:sp>
        <p:nvSpPr>
          <p:cNvPr id="19" name="Text Placeholder 460"/>
          <p:cNvSpPr>
            <a:spLocks noGrp="1"/>
          </p:cNvSpPr>
          <p:nvPr>
            <p:ph type="body" sz="quarter" idx="28"/>
          </p:nvPr>
        </p:nvSpPr>
        <p:spPr>
          <a:xfrm>
            <a:off x="32903020" y="29768792"/>
            <a:ext cx="10052050" cy="1769693"/>
          </a:xfrm>
        </p:spPr>
        <p:txBody>
          <a:bodyPr/>
          <a:lstStyle/>
          <a:p>
            <a:r>
              <a:rPr lang="en-US" dirty="0"/>
              <a:t>Name</a:t>
            </a:r>
          </a:p>
          <a:p>
            <a:r>
              <a:rPr lang="en-US" dirty="0"/>
              <a:t>Midwestern State University</a:t>
            </a:r>
          </a:p>
          <a:p>
            <a:r>
              <a:rPr lang="en-US" dirty="0"/>
              <a:t>Radiologist Assistant Program</a:t>
            </a:r>
          </a:p>
        </p:txBody>
      </p:sp>
    </p:spTree>
    <p:custDataLst>
      <p:tags r:id="rId1"/>
    </p:custDataLst>
    <p:extLst>
      <p:ext uri="{BB962C8B-B14F-4D97-AF65-F5344CB8AC3E}">
        <p14:creationId xmlns:p14="http://schemas.microsoft.com/office/powerpoint/2010/main" val="34252181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1cce2ddce5cb56b1835dab5a948e5ecc5bb0"/>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346</TotalTime>
  <Words>215</Words>
  <Application>Microsoft Office PowerPoint</Application>
  <PresentationFormat>Custom</PresentationFormat>
  <Paragraphs>40</Paragraphs>
  <Slides>1</Slides>
  <Notes>1</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Vicki Sanders</cp:lastModifiedBy>
  <cp:revision>61</cp:revision>
  <dcterms:created xsi:type="dcterms:W3CDTF">2012-02-03T19:11:35Z</dcterms:created>
  <dcterms:modified xsi:type="dcterms:W3CDTF">2020-02-09T15:32:55Z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21195166-7C94-4C81-B7EB-A9D463FEB795</vt:lpwstr>
  </property>
  <property fmtid="{D5CDD505-2E9C-101B-9397-08002B2CF9AE}" pid="3" name="ArticulatePath">
    <vt:lpwstr>PosterPresentations com-36x48-Template-V5</vt:lpwstr>
  </property>
</Properties>
</file>